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1241" r:id="rId5"/>
    <p:sldId id="377" r:id="rId6"/>
    <p:sldId id="378" r:id="rId7"/>
    <p:sldId id="1245" r:id="rId8"/>
    <p:sldId id="275" r:id="rId9"/>
    <p:sldId id="1244" r:id="rId10"/>
    <p:sldId id="1247" r:id="rId11"/>
    <p:sldId id="124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FD6C0-A94A-4DA3-A0CF-3D60DBEE2B7A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FC4A-F252-4CB5-BDC7-98A1FB7EC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2A8F-CAE1-40FB-9556-E4D378C159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2A8F-CAE1-40FB-9556-E4D378C159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2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A5A62-BC13-39FF-B5FE-0AF39DEDC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4AA0694-AC60-8817-D912-2435A36DD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DBC150-9849-71DC-DE1C-745A9E6D4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140787-22DC-75F9-9799-D8EF4E017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2A8F-CAE1-40FB-9556-E4D378C159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6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ADE53-15C2-4275-B840-B8BD48D3DA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9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ADE53-15C2-4275-B840-B8BD48D3DA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0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B066A-4255-07D8-0ECD-F75A15AC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67DF73-9152-17E5-5279-01CD8610C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C011E8F-8B65-A8BF-6CA0-4B7272505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6E5FA6-EA03-5785-6489-DD37C96EC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ADE53-15C2-4275-B840-B8BD48D3DA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66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ADE53-15C2-4275-B840-B8BD48D3DA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6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8619C-AE09-1488-D47D-F39A34C7A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4B5988-733E-1A14-B8A4-398A2D986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82A8E-17AD-E2E2-FA66-941EBA75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0EF6F-8AB2-A840-5D58-146684C4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21FF2-C83D-1E50-B65C-72D99B9C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E2B49-BA80-77DD-53A2-8A9671BA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9BA703-7C42-BCC1-AFA1-F0482DD78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688F9-A686-9D6F-DD1A-92D42925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3D667-C652-5911-A3E0-1E708368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05310-BCA7-1730-D260-F5197B40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6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64FD1-7C88-AB08-0FA6-45292F265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2CBC12-7ABD-4E7D-C3B2-25C450CFD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440A-64F0-8F94-283B-257AEFC5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62E50-08BF-FDB7-7A02-18347929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E09C4-807E-DC02-1BA1-C83ED308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0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11C02-3E92-9FE6-A8A0-2853B497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0C263-ADD2-FB81-0434-A425A2EA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DB2EB5-130E-BCD3-7F36-88F25F21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2112D7-3578-DDE2-E095-678B80AF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758915-A6F0-F33E-51DF-2F9DEE75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6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1CF2E-DAAD-73DA-E2C2-5E50693E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13053-F48F-DD7D-620E-25F8EC90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5AE23-C658-DF20-0A89-6B04DDFF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A0113-80A3-A66F-429D-430E626E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8CA1E-D725-8743-EC7A-E47B4BEF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7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7354F-9DBC-E220-D94B-A0466D79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68704-7B2F-5F5E-1692-AB4BD6319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4CE15C-BC3D-5CA6-B993-A036C6ACD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7E960B-4F31-274B-E190-B063CC8B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85DD6-7D00-E299-81D3-56C271E34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DAFB9D-7445-D73D-2427-FB5DCD34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2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88EC9-1F99-C7BA-CA88-87A470B2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527414-984D-B788-46BC-5723DAB3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C1C4D-0691-6146-2666-90685A79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F5754C-DBB9-9BB4-1660-F8F87B977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B90D91-E059-BE01-65E5-542B379A1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C85FCF-AD66-7C4A-52AE-5C7B4B72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2F3E9-9541-7DEF-F3A0-079D64A7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D69793-BF1F-ED00-DA73-7922B6F3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B1B64-2066-9870-7111-7D7328D6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C43B8E-F6BC-3FE6-59EE-5D29A4B8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3E4172-FD9B-C9A4-BAFC-99A54BB3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939346-205D-DF9C-FAA2-4E0B6B76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1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91C13F-220A-FD93-14F1-BCFCF140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D9F879-84D0-391E-869F-544E9E2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0DD51B-87A7-2D99-EED4-3D972FCC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1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CF83F-CB8B-005B-3C2A-BA25EE32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57EAA1-2C16-BD80-B584-BC646E172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E0241-0AEF-5115-A12D-2DFF905FE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6A85E9-24D7-ACF5-A251-2FFC4DB7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14EDCB-4D6A-A113-046E-844A97ED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E787AA-F773-1E2F-BF18-68D58ED7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0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8AA7-2F52-ED01-C764-61615578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BFBBC1-A36C-4CE1-FAA5-647B653CC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34A71C-C88A-D7D9-A31A-13C24FF7B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CB6BD7-51DB-D054-9FB8-A681CA20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D9E4A2-A0E5-5656-105E-79B2EC08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94C9ED-CFB9-4676-8450-FB2C9A7F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BD1D6-35C6-4604-3E1F-78990751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B3A79-0A23-803F-3037-B03F420E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2A778-11EC-6AAB-D919-7381946D7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F0503-720E-49CA-9EFC-F9B7D92D962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DA511-A7D0-75C9-E201-46475AD1F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BDE40-1929-7617-3C99-09985A6D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DD8C-36A4-4C14-BDAA-33099DCFA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4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ED6C6D-0D35-A59B-D958-48864417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2" y="0"/>
            <a:ext cx="6307668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83EDF5-C84C-5167-CB1F-ACFFD360AC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06" y="2448418"/>
            <a:ext cx="2883283" cy="1431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C38E3-9DC5-0C95-93A9-D76479DFB0DA}"/>
              </a:ext>
            </a:extLst>
          </p:cNvPr>
          <p:cNvSpPr txBox="1"/>
          <p:nvPr/>
        </p:nvSpPr>
        <p:spPr>
          <a:xfrm>
            <a:off x="6745045" y="2471687"/>
            <a:ext cx="4889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krobat ExtraBold" pitchFamily="2" charset="0"/>
                <a:cs typeface="Aharoni" panose="020B0604020202020204" pitchFamily="2" charset="-79"/>
              </a:rPr>
              <a:t>Опыт </a:t>
            </a:r>
            <a:r>
              <a:rPr lang="en" sz="3200" b="1" dirty="0">
                <a:solidFill>
                  <a:schemeClr val="bg1"/>
                </a:solidFill>
                <a:latin typeface="Akrobat ExtraBold" pitchFamily="2" charset="0"/>
                <a:cs typeface="Aharoni" panose="020B0604020202020204" pitchFamily="2" charset="-79"/>
              </a:rPr>
              <a:t>Astana IT University</a:t>
            </a:r>
            <a:r>
              <a:rPr lang="ru-RU" sz="3200" b="1" dirty="0">
                <a:solidFill>
                  <a:schemeClr val="bg1"/>
                </a:solidFill>
                <a:latin typeface="Akrobat ExtraBold" pitchFamily="2" charset="0"/>
                <a:cs typeface="Aharoni" panose="020B0604020202020204" pitchFamily="2" charset="-79"/>
              </a:rPr>
              <a:t> во внедрении </a:t>
            </a:r>
            <a:r>
              <a:rPr lang="ru-RU" sz="3200" b="1" dirty="0" err="1">
                <a:solidFill>
                  <a:schemeClr val="bg1"/>
                </a:solidFill>
                <a:latin typeface="Akrobat ExtraBold" pitchFamily="2" charset="0"/>
                <a:cs typeface="Aharoni" panose="020B0604020202020204" pitchFamily="2" charset="-79"/>
              </a:rPr>
              <a:t>микроквалификаций</a:t>
            </a:r>
            <a:endParaRPr lang="ru-RU" sz="3200" b="1" dirty="0">
              <a:solidFill>
                <a:schemeClr val="bg1"/>
              </a:solidFill>
              <a:latin typeface="Akrobat ExtraBold" pitchFamily="2" charset="0"/>
              <a:cs typeface="Aharoni" panose="020B0604020202020204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725A9-061B-C568-29C8-154A7764B5D1}"/>
              </a:ext>
            </a:extLst>
          </p:cNvPr>
          <p:cNvSpPr txBox="1"/>
          <p:nvPr/>
        </p:nvSpPr>
        <p:spPr>
          <a:xfrm>
            <a:off x="7461849" y="5682039"/>
            <a:ext cx="4304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krobat Light" panose="00000500000000000000" pitchFamily="50" charset="-52"/>
              </a:rPr>
              <a:t>Советник ректора</a:t>
            </a:r>
            <a:r>
              <a:rPr lang="en" sz="2000" dirty="0">
                <a:solidFill>
                  <a:schemeClr val="bg1"/>
                </a:solidFill>
              </a:rPr>
              <a:t> Astana IT University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dirty="0" err="1">
                <a:solidFill>
                  <a:schemeClr val="bg1"/>
                </a:solidFill>
                <a:latin typeface="Akrobat Light" panose="00000500000000000000" pitchFamily="50" charset="-52"/>
              </a:rPr>
              <a:t>Кумалаков</a:t>
            </a:r>
            <a:r>
              <a:rPr lang="ru-RU" sz="2000" dirty="0">
                <a:solidFill>
                  <a:schemeClr val="bg1"/>
                </a:solidFill>
                <a:latin typeface="Akrobat Light" panose="00000500000000000000" pitchFamily="50" charset="-52"/>
              </a:rPr>
              <a:t> Б.А.  </a:t>
            </a:r>
          </a:p>
        </p:txBody>
      </p:sp>
    </p:spTree>
    <p:extLst>
      <p:ext uri="{BB962C8B-B14F-4D97-AF65-F5344CB8AC3E}">
        <p14:creationId xmlns:p14="http://schemas.microsoft.com/office/powerpoint/2010/main" val="425468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A41D8-3754-6B55-5E4C-B462F584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4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Akrobat SemiBold" pitchFamily="2" charset="0"/>
              </a:rPr>
              <a:t>ПРОГРАММЫ</a:t>
            </a:r>
            <a:r>
              <a:rPr lang="en-US" sz="2000" b="1" dirty="0">
                <a:latin typeface="Akrobat SemiBold" pitchFamily="2" charset="0"/>
              </a:rPr>
              <a:t> </a:t>
            </a:r>
            <a:r>
              <a:rPr lang="ru-RU" sz="2000" b="1" dirty="0">
                <a:latin typeface="Akrobat SemiBold" pitchFamily="2" charset="0"/>
              </a:rPr>
              <a:t>МИКРОКВАЛИФИКАЦИЙ </a:t>
            </a:r>
            <a:r>
              <a:rPr lang="en-US" sz="2000" b="1" dirty="0">
                <a:solidFill>
                  <a:srgbClr val="4666F6"/>
                </a:solidFill>
                <a:latin typeface="Akrobat SemiBold" pitchFamily="2" charset="0"/>
              </a:rPr>
              <a:t>ASTANA IT UNIVERSITY </a:t>
            </a:r>
            <a:endParaRPr lang="ru-RU" sz="2000" b="1" dirty="0">
              <a:solidFill>
                <a:srgbClr val="4666F6"/>
              </a:solidFill>
              <a:latin typeface="Akrobat SemiBold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35282-8D82-D979-1F1D-7527A3F0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152"/>
            <a:ext cx="6526293" cy="393737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Akrobat" pitchFamily="2" charset="0"/>
              </a:rPr>
              <a:t>Согласно </a:t>
            </a:r>
            <a:r>
              <a:rPr lang="ru-RU" sz="2400" b="1" dirty="0">
                <a:latin typeface="Akrobat ExtraBold" pitchFamily="2" charset="0"/>
              </a:rPr>
              <a:t>Концепции развития высшего образования и науки в Республике Казахстан на 2023–2029 годы</a:t>
            </a:r>
            <a:r>
              <a:rPr lang="ru-RU" sz="2400" dirty="0">
                <a:latin typeface="Akrobat" pitchFamily="2" charset="0"/>
              </a:rPr>
              <a:t>, утвержденной ППРК от 28. 03.2023 г. № 248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Akrobat" pitchFamily="2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krobat Bold" pitchFamily="2" charset="0"/>
              </a:rPr>
              <a:t>Глава 2. Развитие обучения в течение всей жизни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krobat Bold" pitchFamily="2" charset="0"/>
              </a:rPr>
              <a:t>Параграф 1. Развитие системы непрерывного образования и признание результатов неформального обучения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Akrobat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Akrobat" pitchFamily="2" charset="0"/>
              </a:rPr>
              <a:t>в </a:t>
            </a:r>
            <a:r>
              <a:rPr lang="en-US" sz="2400" dirty="0">
                <a:latin typeface="Akrobat" pitchFamily="2" charset="0"/>
              </a:rPr>
              <a:t>AITU </a:t>
            </a:r>
            <a:r>
              <a:rPr lang="ru-RU" sz="2400" dirty="0">
                <a:latin typeface="Akrobat" pitchFamily="2" charset="0"/>
              </a:rPr>
              <a:t>были разработаны и утверждены образовательные программы </a:t>
            </a:r>
            <a:r>
              <a:rPr lang="ru-RU" sz="2400" dirty="0" err="1">
                <a:latin typeface="Akrobat" pitchFamily="2" charset="0"/>
              </a:rPr>
              <a:t>микроквалификаций</a:t>
            </a:r>
            <a:r>
              <a:rPr lang="ru-RU" sz="2400" dirty="0">
                <a:latin typeface="Akrobat" pitchFamily="2" charset="0"/>
              </a:rPr>
              <a:t> совместно с компаниями-лидерами рынка Казахстана</a:t>
            </a:r>
            <a:r>
              <a:rPr lang="en-US" sz="2400" dirty="0">
                <a:latin typeface="Akrobat" pitchFamily="2" charset="0"/>
              </a:rPr>
              <a:t>.</a:t>
            </a:r>
            <a:r>
              <a:rPr lang="ru-RU" sz="2400" dirty="0">
                <a:latin typeface="Akrobat" pitchFamily="2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9996B-3E7B-0E3E-15A4-CAB75BA61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7" y="314798"/>
            <a:ext cx="786384" cy="4046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5D0E6B22-4408-B43F-BB2A-655145F693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8"/>
          <a:stretch/>
        </p:blipFill>
        <p:spPr>
          <a:xfrm>
            <a:off x="7934041" y="1425589"/>
            <a:ext cx="1900080" cy="169525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119411A-F6B0-6D8E-A12D-02CBCEC2EE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7"/>
          <a:stretch/>
        </p:blipFill>
        <p:spPr>
          <a:xfrm>
            <a:off x="7877251" y="2993050"/>
            <a:ext cx="2013660" cy="169525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письмо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748233C-A2AF-5A6F-F324-154154A358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7"/>
          <a:stretch/>
        </p:blipFill>
        <p:spPr>
          <a:xfrm>
            <a:off x="9585414" y="1231077"/>
            <a:ext cx="1890449" cy="1695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3188D3D1-4C79-950A-1BA8-8EC14129A5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5"/>
          <a:stretch/>
        </p:blipFill>
        <p:spPr>
          <a:xfrm>
            <a:off x="9638147" y="2804214"/>
            <a:ext cx="1837716" cy="169525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D5FEFB76-ED7D-D576-765C-82031236A7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3"/>
          <a:stretch/>
        </p:blipFill>
        <p:spPr>
          <a:xfrm>
            <a:off x="7991084" y="4224167"/>
            <a:ext cx="2211074" cy="174343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ADB3285-761B-3655-66A6-A55F09FFB2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80" y="4183430"/>
            <a:ext cx="2285714" cy="1911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38110E-62E7-AA48-33C2-38DA686C23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9996B-3E7B-0E3E-15A4-CAB75BA61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7" y="314798"/>
            <a:ext cx="786384" cy="40465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79B7702-E91E-B982-80E7-9510449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893"/>
            <a:ext cx="10515600" cy="354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Akrobat SemiBold" pitchFamily="2" charset="0"/>
              </a:rPr>
              <a:t>ПРОГРАММЫ</a:t>
            </a:r>
            <a:r>
              <a:rPr lang="en-US" sz="2000" b="1" dirty="0">
                <a:latin typeface="Akrobat SemiBold" pitchFamily="2" charset="0"/>
              </a:rPr>
              <a:t> </a:t>
            </a:r>
            <a:r>
              <a:rPr lang="ru-RU" sz="2000" b="1" dirty="0">
                <a:latin typeface="Akrobat SemiBold" pitchFamily="2" charset="0"/>
              </a:rPr>
              <a:t>МИКРОКВАЛИФИКАЦИЙ </a:t>
            </a:r>
            <a:r>
              <a:rPr lang="en-US" sz="2000" b="1" dirty="0">
                <a:solidFill>
                  <a:srgbClr val="4666F6"/>
                </a:solidFill>
                <a:latin typeface="Akrobat SemiBold" pitchFamily="2" charset="0"/>
              </a:rPr>
              <a:t>ASTANA IT UNIVERSITY </a:t>
            </a:r>
            <a:endParaRPr lang="ru-RU" sz="2000" b="1" dirty="0">
              <a:solidFill>
                <a:srgbClr val="4666F6"/>
              </a:solidFill>
              <a:latin typeface="Akrobat SemiBold" pitchFamily="2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0CB0C4C-FB46-D94E-7DC8-5ADFD6AA9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37983"/>
              </p:ext>
            </p:extLst>
          </p:nvPr>
        </p:nvGraphicFramePr>
        <p:xfrm>
          <a:off x="664546" y="1721344"/>
          <a:ext cx="10560421" cy="4114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619257">
                  <a:extLst>
                    <a:ext uri="{9D8B030D-6E8A-4147-A177-3AD203B41FA5}">
                      <a16:colId xmlns:a16="http://schemas.microsoft.com/office/drawing/2014/main" val="2440127821"/>
                    </a:ext>
                  </a:extLst>
                </a:gridCol>
                <a:gridCol w="5112363">
                  <a:extLst>
                    <a:ext uri="{9D8B030D-6E8A-4147-A177-3AD203B41FA5}">
                      <a16:colId xmlns:a16="http://schemas.microsoft.com/office/drawing/2014/main" val="3483743805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379089406"/>
                    </a:ext>
                  </a:extLst>
                </a:gridCol>
              </a:tblGrid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ОП </a:t>
                      </a:r>
                      <a:r>
                        <a:rPr lang="ru-RU" sz="1500" kern="0" dirty="0" err="1">
                          <a:effectLst/>
                          <a:latin typeface="Akrobat" pitchFamily="2" charset="0"/>
                        </a:rPr>
                        <a:t>микроквалификации</a:t>
                      </a:r>
                      <a:r>
                        <a:rPr lang="ru-KZ" sz="1500" kern="0" dirty="0">
                          <a:effectLst/>
                          <a:latin typeface="Akrobat" pitchFamily="2" charset="0"/>
                        </a:rPr>
                        <a:t> 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tabLst/>
                      </a:pPr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Организация-партнер</a:t>
                      </a:r>
                      <a:r>
                        <a:rPr lang="ru-KZ" sz="1500" kern="0" dirty="0">
                          <a:effectLst/>
                          <a:latin typeface="Akrobat" pitchFamily="2" charset="0"/>
                        </a:rPr>
                        <a:t> 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Объем кредитов /академ. часов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8783085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Python developer</a:t>
                      </a:r>
                      <a:endParaRPr lang="ru-KZ" sz="1500" b="1" i="0" kern="100" dirty="0">
                        <a:effectLst/>
                        <a:latin typeface="Akrobat Bold" pitchFamily="2" charset="0"/>
                      </a:endParaRP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(автономная)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Дирекция «Академия инфокоммуникационных технологий» — филиала АО «</a:t>
                      </a:r>
                      <a:r>
                        <a:rPr lang="ru-RU" sz="1500" kern="0" dirty="0" err="1">
                          <a:effectLst/>
                          <a:latin typeface="Akrobat" pitchFamily="2" charset="0"/>
                        </a:rPr>
                        <a:t>Казахтелеком</a:t>
                      </a:r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»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9/270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109704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Statistics Essentials</a:t>
                      </a: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 (автономная)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Дирекция «Академия инфокоммуникационных технологий» — филиала АО «</a:t>
                      </a:r>
                      <a:r>
                        <a:rPr lang="ru-RU" sz="1500" kern="0" dirty="0" err="1">
                          <a:effectLst/>
                          <a:latin typeface="Akrobat" pitchFamily="2" charset="0"/>
                        </a:rPr>
                        <a:t>Казахтелеком</a:t>
                      </a:r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»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9/270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3908817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ML Specialist</a:t>
                      </a:r>
                      <a:endParaRPr lang="ru-KZ" sz="1500" b="1" i="0" kern="100" dirty="0">
                        <a:effectLst/>
                        <a:latin typeface="Akrobat Bold" pitchFamily="2" charset="0"/>
                      </a:endParaRP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(автономная)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Дирекция «Академия инфокоммуникационных технологий» — филиала АО «</a:t>
                      </a:r>
                      <a:r>
                        <a:rPr lang="ru-RU" sz="1500" kern="0" dirty="0" err="1">
                          <a:effectLst/>
                          <a:latin typeface="Akrobat" pitchFamily="2" charset="0"/>
                        </a:rPr>
                        <a:t>Казахтелеком</a:t>
                      </a:r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»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16/480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287464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IT-аналитик</a:t>
                      </a:r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(автономная)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>
                          <a:effectLst/>
                          <a:latin typeface="Akrobat" pitchFamily="2" charset="0"/>
                        </a:rPr>
                        <a:t>Корпоративный университет АО «Казахтелеком»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16/480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4189189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Менеджер цифровой трансформации</a:t>
                      </a:r>
                    </a:p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 </a:t>
                      </a:r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(автономная)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>
                          <a:effectLst/>
                          <a:latin typeface="Akrobat" pitchFamily="2" charset="0"/>
                        </a:rPr>
                        <a:t>Корпоративный университет АО «Казахтелеком»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10/300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3664505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Artificial Intelligence Specialist. Basic level</a:t>
                      </a:r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 (встроенная)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 dirty="0">
                          <a:effectLst/>
                          <a:latin typeface="Akrobat" pitchFamily="2" charset="0"/>
                        </a:rPr>
                        <a:t>Samsung Electronics Central Eurasia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21/630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3870809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IoT Specialist</a:t>
                      </a:r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(встроенная)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>
                          <a:effectLst/>
                          <a:latin typeface="Akrobat" pitchFamily="2" charset="0"/>
                        </a:rPr>
                        <a:t>Samsung Electronics Central Eurasia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>
                          <a:effectLst/>
                          <a:latin typeface="Akrobat" pitchFamily="2" charset="0"/>
                        </a:rPr>
                        <a:t>15/450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9491003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Mobile App Developer</a:t>
                      </a:r>
                      <a:endParaRPr lang="ru-KZ" sz="1500" b="1" i="0" kern="100" dirty="0">
                        <a:effectLst/>
                        <a:latin typeface="Akrobat Bold" pitchFamily="2" charset="0"/>
                      </a:endParaRP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(встроенная)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>
                          <a:effectLst/>
                          <a:latin typeface="Akrobat" pitchFamily="2" charset="0"/>
                        </a:rPr>
                        <a:t>Samsung Electronics Central Eurasia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16/480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657052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37A420-E863-9D79-B6BE-B3B6E03EC1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6909-7EBC-D90C-2CF7-A4D3B9D99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8FC07-2FCF-A804-8BFE-A8C3B1837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7" y="314798"/>
            <a:ext cx="786384" cy="40465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7EAE11-C78C-4187-93EF-20D8EF2F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592"/>
            <a:ext cx="10515600" cy="354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Akrobat SemiBold" pitchFamily="2" charset="0"/>
              </a:rPr>
              <a:t>ПРОГРАММЫ</a:t>
            </a:r>
            <a:r>
              <a:rPr lang="en-US" sz="2000" b="1" dirty="0">
                <a:latin typeface="Akrobat SemiBold" pitchFamily="2" charset="0"/>
              </a:rPr>
              <a:t> </a:t>
            </a:r>
            <a:r>
              <a:rPr lang="ru-RU" sz="2000" b="1" dirty="0">
                <a:latin typeface="Akrobat SemiBold" pitchFamily="2" charset="0"/>
              </a:rPr>
              <a:t>МИКРОКВАЛИФИКАЦИЙ </a:t>
            </a:r>
            <a:r>
              <a:rPr lang="en-US" sz="2000" b="1" dirty="0">
                <a:solidFill>
                  <a:srgbClr val="4666F6"/>
                </a:solidFill>
                <a:latin typeface="Akrobat SemiBold" pitchFamily="2" charset="0"/>
              </a:rPr>
              <a:t>ASTANA IT UNIVERSITY </a:t>
            </a:r>
            <a:endParaRPr lang="ru-RU" sz="2000" b="1" dirty="0">
              <a:solidFill>
                <a:srgbClr val="4666F6"/>
              </a:solidFill>
              <a:latin typeface="Akrobat SemiBold" pitchFamily="2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70AECBD-09C4-9CE4-35EC-B0C4357B4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65057"/>
              </p:ext>
            </p:extLst>
          </p:nvPr>
        </p:nvGraphicFramePr>
        <p:xfrm>
          <a:off x="774749" y="1626706"/>
          <a:ext cx="10560421" cy="4114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619257">
                  <a:extLst>
                    <a:ext uri="{9D8B030D-6E8A-4147-A177-3AD203B41FA5}">
                      <a16:colId xmlns:a16="http://schemas.microsoft.com/office/drawing/2014/main" val="2440127821"/>
                    </a:ext>
                  </a:extLst>
                </a:gridCol>
                <a:gridCol w="5112363">
                  <a:extLst>
                    <a:ext uri="{9D8B030D-6E8A-4147-A177-3AD203B41FA5}">
                      <a16:colId xmlns:a16="http://schemas.microsoft.com/office/drawing/2014/main" val="3483743805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379089406"/>
                    </a:ext>
                  </a:extLst>
                </a:gridCol>
              </a:tblGrid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ОП </a:t>
                      </a:r>
                      <a:r>
                        <a:rPr lang="ru-RU" sz="1500" kern="0" dirty="0" err="1">
                          <a:effectLst/>
                          <a:latin typeface="Akrobat" pitchFamily="2" charset="0"/>
                        </a:rPr>
                        <a:t>микроквалификации</a:t>
                      </a:r>
                      <a:r>
                        <a:rPr lang="ru-KZ" sz="1500" kern="0" dirty="0">
                          <a:effectLst/>
                          <a:latin typeface="Akrobat" pitchFamily="2" charset="0"/>
                        </a:rPr>
                        <a:t> 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base">
                        <a:tabLst/>
                      </a:pPr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Организация-партнер</a:t>
                      </a:r>
                      <a:r>
                        <a:rPr lang="ru-KZ" sz="1500" kern="0" dirty="0">
                          <a:effectLst/>
                          <a:latin typeface="Akrobat" pitchFamily="2" charset="0"/>
                        </a:rPr>
                        <a:t> 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Объем кредитов /академ. часов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8783085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Statistics Essentials</a:t>
                      </a:r>
                      <a:endParaRPr lang="ru-KZ" sz="1500" b="1" i="0" kern="100" dirty="0">
                        <a:effectLst/>
                        <a:latin typeface="Akrobat Bold" pitchFamily="2" charset="0"/>
                      </a:endParaRP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(встроенная)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>
                          <a:effectLst/>
                          <a:latin typeface="Akrobat" pitchFamily="2" charset="0"/>
                        </a:rPr>
                        <a:t>Корпоративный университет АО «Казахтелеком»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500" kern="0" dirty="0">
                          <a:effectLst/>
                          <a:latin typeface="Akrobat" pitchFamily="2" charset="0"/>
                        </a:rPr>
                        <a:t>9/270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8410995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ML Specialist</a:t>
                      </a:r>
                      <a:endParaRPr lang="ru-KZ" sz="1500" b="1" i="0" kern="100" dirty="0">
                        <a:effectLst/>
                        <a:latin typeface="Akrobat Bold" pitchFamily="2" charset="0"/>
                      </a:endParaRP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(встроенная)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>
                          <a:effectLst/>
                          <a:latin typeface="Akrobat" pitchFamily="2" charset="0"/>
                        </a:rPr>
                        <a:t>Корпоративный университет АО «Казахтелеком»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krobat" pitchFamily="2" charset="0"/>
                          <a:ea typeface="+mn-ea"/>
                          <a:cs typeface="+mn-cs"/>
                        </a:rPr>
                        <a:t>16/480</a:t>
                      </a:r>
                      <a:endParaRPr kumimoji="0" lang="ru-KZ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2814854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b="1" i="0" kern="0" dirty="0">
                          <a:effectLst/>
                          <a:latin typeface="Akrobat Bold" pitchFamily="2" charset="0"/>
                        </a:rPr>
                        <a:t>Режиссер видеомонтажа</a:t>
                      </a:r>
                      <a:endParaRPr lang="ru-KZ" sz="1500" b="1" i="0" kern="100" dirty="0">
                        <a:effectLst/>
                        <a:latin typeface="Akrobat Bold" pitchFamily="2" charset="0"/>
                      </a:endParaRP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(встроенная)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0">
                          <a:effectLst/>
                          <a:latin typeface="Akrobat" pitchFamily="2" charset="0"/>
                        </a:rPr>
                        <a:t>ТОО «Ostov Kazakhstan»</a:t>
                      </a:r>
                      <a:endParaRPr lang="ru-KZ" sz="1500" kern="10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krobat" pitchFamily="2" charset="0"/>
                          <a:ea typeface="+mn-ea"/>
                          <a:cs typeface="+mn-cs"/>
                        </a:rPr>
                        <a:t>16/480</a:t>
                      </a:r>
                      <a:endParaRPr kumimoji="0" lang="ru-KZ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0891235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kern="0" dirty="0">
                          <a:effectLst/>
                          <a:latin typeface="Akrobat Bold" pitchFamily="2" charset="0"/>
                        </a:rPr>
                        <a:t>Blockchain Developer</a:t>
                      </a:r>
                      <a:endParaRPr lang="ru-KZ" sz="1500" b="1" i="0" kern="100" dirty="0">
                        <a:effectLst/>
                        <a:latin typeface="Akrobat Bold" pitchFamily="2" charset="0"/>
                      </a:endParaRPr>
                    </a:p>
                    <a:p>
                      <a:pPr algn="ctr" fontAlgn="base"/>
                      <a:r>
                        <a:rPr lang="ru-RU" sz="1500" b="1" i="0" kern="0" dirty="0">
                          <a:effectLst/>
                          <a:latin typeface="Akrobat Bold" pitchFamily="2" charset="0"/>
                        </a:rPr>
                        <a:t>(встроенная)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kern="0" dirty="0">
                          <a:effectLst/>
                          <a:latin typeface="Akrobat" pitchFamily="2" charset="0"/>
                        </a:rPr>
                        <a:t>Astana Hub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krobat" pitchFamily="2" charset="0"/>
                          <a:ea typeface="+mn-ea"/>
                          <a:cs typeface="+mn-cs"/>
                        </a:rPr>
                        <a:t>16/480</a:t>
                      </a:r>
                      <a:endParaRPr kumimoji="0" lang="ru-KZ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6971154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Ethical Hacker </a:t>
                      </a:r>
                      <a:endParaRPr lang="kk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автономная</a:t>
                      </a:r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en-US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Communications Kazakhstan»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5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10/300</a:t>
                      </a:r>
                      <a:endParaRPr kumimoji="0" lang="ru-KZ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24673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Cyber Threat Analyst</a:t>
                      </a:r>
                    </a:p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автономная</a:t>
                      </a:r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en-US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Communications Kazakhstan»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5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10/300</a:t>
                      </a:r>
                      <a:endParaRPr kumimoji="0" lang="ru-KZ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104033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Computer Forensics Analyst</a:t>
                      </a:r>
                    </a:p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автономная</a:t>
                      </a:r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en-US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Communications Kazakhstan»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5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10/300</a:t>
                      </a:r>
                      <a:endParaRPr kumimoji="0" lang="ru-KZ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4036715"/>
                  </a:ext>
                </a:extLst>
              </a:tr>
              <a:tr h="32964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Malware Analyst</a:t>
                      </a:r>
                    </a:p>
                    <a:p>
                      <a:pPr algn="ctr" fontAlgn="base"/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автономная</a:t>
                      </a:r>
                      <a:r>
                        <a:rPr lang="en-US" sz="1500" b="1" i="0" kern="100" dirty="0">
                          <a:effectLst/>
                          <a:latin typeface="Akrobat Bold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500" b="1" i="0" kern="100" dirty="0">
                        <a:effectLst/>
                        <a:latin typeface="Akrobat Bold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KZ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en-US" sz="1500" kern="100" dirty="0">
                          <a:effectLst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Communications Kazakhstan»</a:t>
                      </a:r>
                      <a:endParaRPr lang="ru-KZ" sz="1500" kern="100" dirty="0">
                        <a:effectLst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5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kroba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10/300</a:t>
                      </a:r>
                      <a:endParaRPr kumimoji="0" lang="ru-KZ" sz="15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kroba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271395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08087D-2F32-0C61-80AD-D1895DCD16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36E5A-2ADA-16D6-2C7B-F47625C92915}"/>
              </a:ext>
            </a:extLst>
          </p:cNvPr>
          <p:cNvSpPr txBox="1"/>
          <p:nvPr/>
        </p:nvSpPr>
        <p:spPr>
          <a:xfrm>
            <a:off x="5969480" y="6110686"/>
            <a:ext cx="5522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Встроенная –</a:t>
            </a:r>
            <a:r>
              <a:rPr lang="en-GB" sz="1400" dirty="0"/>
              <a:t> </a:t>
            </a:r>
            <a:r>
              <a:rPr lang="ru-RU" sz="1400" dirty="0"/>
              <a:t>встроенная в ОП университета в качестве дисциплины</a:t>
            </a:r>
          </a:p>
          <a:p>
            <a:r>
              <a:rPr lang="ru-RU" sz="1400" dirty="0"/>
              <a:t>Автономная – не связанная с основным образовательным процессом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102489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A94951A-DF2B-48EC-AF07-70072FC1B9E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8B8A4-3870-83A6-E58C-F932FAD6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6" y="421211"/>
            <a:ext cx="786384" cy="404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3B3B4D-6CCB-4630-BF53-96674A49B7A4}"/>
              </a:ext>
            </a:extLst>
          </p:cNvPr>
          <p:cNvSpPr txBox="1"/>
          <p:nvPr/>
        </p:nvSpPr>
        <p:spPr>
          <a:xfrm>
            <a:off x="547784" y="1627278"/>
            <a:ext cx="75332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krobat" pitchFamily="2" charset="0"/>
              </a:rPr>
              <a:t>В </a:t>
            </a:r>
            <a:r>
              <a:rPr lang="ru-RU" b="1" dirty="0">
                <a:latin typeface="Akrobat ExtraBold" pitchFamily="2" charset="0"/>
              </a:rPr>
              <a:t>2022-2023 уч. год </a:t>
            </a:r>
            <a:r>
              <a:rPr lang="ru-RU" dirty="0">
                <a:latin typeface="Akrobat ExtraBold" pitchFamily="2" charset="0"/>
              </a:rPr>
              <a:t>без интеграции</a:t>
            </a:r>
            <a:r>
              <a:rPr lang="ru-RU" dirty="0">
                <a:latin typeface="Akrobat" pitchFamily="2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krobat" pitchFamily="2" charset="0"/>
              </a:rPr>
              <a:t>«</a:t>
            </a:r>
            <a:r>
              <a:rPr lang="en" b="1" dirty="0">
                <a:latin typeface="Akrobat Bold" pitchFamily="2" charset="0"/>
              </a:rPr>
              <a:t>Mobile App Developer</a:t>
            </a:r>
            <a:r>
              <a:rPr lang="en" dirty="0">
                <a:latin typeface="Akrobat" pitchFamily="2" charset="0"/>
              </a:rPr>
              <a:t>»</a:t>
            </a:r>
            <a:r>
              <a:rPr lang="ru-RU" dirty="0">
                <a:latin typeface="Akrobat" pitchFamily="2" charset="0"/>
              </a:rPr>
              <a:t> -  </a:t>
            </a:r>
            <a:r>
              <a:rPr lang="ru-RU" b="1" dirty="0">
                <a:latin typeface="Akrobat ExtraBold" pitchFamily="2" charset="0"/>
              </a:rPr>
              <a:t>3</a:t>
            </a:r>
            <a:r>
              <a:rPr lang="ru-RU" dirty="0">
                <a:latin typeface="Akrobat" pitchFamily="2" charset="0"/>
              </a:rPr>
              <a:t> свидетельства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krobat" pitchFamily="2" charset="0"/>
              </a:rPr>
              <a:t>«</a:t>
            </a:r>
            <a:r>
              <a:rPr lang="ru-RU" b="1" dirty="0">
                <a:latin typeface="Akrobat ExtraBold" pitchFamily="2" charset="0"/>
              </a:rPr>
              <a:t>Менеджер цифровой трансформации</a:t>
            </a:r>
            <a:r>
              <a:rPr lang="ru-RU" dirty="0">
                <a:latin typeface="Akrobat" pitchFamily="2" charset="0"/>
              </a:rPr>
              <a:t>» -  </a:t>
            </a:r>
            <a:r>
              <a:rPr lang="ru-RU" b="1" dirty="0">
                <a:latin typeface="Akrobat ExtraBold" pitchFamily="2" charset="0"/>
              </a:rPr>
              <a:t>41</a:t>
            </a:r>
            <a:r>
              <a:rPr lang="ru-RU" dirty="0">
                <a:latin typeface="Akrobat" pitchFamily="2" charset="0"/>
              </a:rPr>
              <a:t> свидетельство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krobat" pitchFamily="2" charset="0"/>
              </a:rPr>
              <a:t>«</a:t>
            </a:r>
            <a:r>
              <a:rPr lang="en" b="1" dirty="0">
                <a:latin typeface="Akrobat ExtraBold" pitchFamily="2" charset="0"/>
              </a:rPr>
              <a:t>IT-</a:t>
            </a:r>
            <a:r>
              <a:rPr lang="ru-RU" b="1" dirty="0">
                <a:latin typeface="Akrobat ExtraBold" pitchFamily="2" charset="0"/>
              </a:rPr>
              <a:t>аналитик</a:t>
            </a:r>
            <a:r>
              <a:rPr lang="ru-RU" dirty="0">
                <a:latin typeface="Akrobat" pitchFamily="2" charset="0"/>
              </a:rPr>
              <a:t>» -  </a:t>
            </a:r>
            <a:r>
              <a:rPr lang="ru-RU" b="1" dirty="0">
                <a:latin typeface="Akrobat ExtraBold" pitchFamily="2" charset="0"/>
              </a:rPr>
              <a:t>41</a:t>
            </a:r>
            <a:r>
              <a:rPr lang="ru-RU" dirty="0">
                <a:latin typeface="Akrobat" pitchFamily="2" charset="0"/>
              </a:rPr>
              <a:t> свидетельство</a:t>
            </a:r>
          </a:p>
          <a:p>
            <a:pPr algn="just"/>
            <a:r>
              <a:rPr lang="ru-RU" dirty="0">
                <a:latin typeface="Akrobat" pitchFamily="2" charset="0"/>
              </a:rPr>
              <a:t>	</a:t>
            </a:r>
          </a:p>
          <a:p>
            <a:pPr algn="just"/>
            <a:r>
              <a:rPr lang="ru-RU" dirty="0">
                <a:latin typeface="Akrobat" pitchFamily="2" charset="0"/>
              </a:rPr>
              <a:t>В </a:t>
            </a:r>
            <a:r>
              <a:rPr lang="ru-RU" b="1" dirty="0">
                <a:latin typeface="Akrobat ExtraBold" pitchFamily="2" charset="0"/>
              </a:rPr>
              <a:t>2023-2024 уч. году </a:t>
            </a:r>
            <a:r>
              <a:rPr lang="ru-RU" dirty="0">
                <a:latin typeface="Akrobat ExtraBold" pitchFamily="2" charset="0"/>
              </a:rPr>
              <a:t>после интеграции</a:t>
            </a:r>
            <a:r>
              <a:rPr lang="ru-RU" b="1" dirty="0">
                <a:latin typeface="Akrobat ExtraBold" pitchFamily="2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krobat" pitchFamily="2" charset="0"/>
              </a:rPr>
              <a:t>прошли обучение </a:t>
            </a:r>
            <a:r>
              <a:rPr lang="en" dirty="0">
                <a:latin typeface="Akrobat" pitchFamily="2" charset="0"/>
              </a:rPr>
              <a:t>«</a:t>
            </a:r>
            <a:r>
              <a:rPr lang="en" b="1" dirty="0">
                <a:latin typeface="Akrobat Bold" pitchFamily="2" charset="0"/>
              </a:rPr>
              <a:t>IoT specialist</a:t>
            </a:r>
            <a:r>
              <a:rPr lang="en" dirty="0">
                <a:latin typeface="Akrobat" pitchFamily="2" charset="0"/>
              </a:rPr>
              <a:t>»</a:t>
            </a:r>
            <a:r>
              <a:rPr lang="ru-RU" dirty="0">
                <a:latin typeface="Akrobat" pitchFamily="2" charset="0"/>
              </a:rPr>
              <a:t> - </a:t>
            </a:r>
            <a:r>
              <a:rPr lang="ru-RU" b="1" dirty="0">
                <a:latin typeface="Akrobat ExtraBold" pitchFamily="2" charset="0"/>
              </a:rPr>
              <a:t>208 </a:t>
            </a:r>
            <a:r>
              <a:rPr lang="ru-RU" dirty="0">
                <a:latin typeface="Akrobat ExtraBold" pitchFamily="2" charset="0"/>
              </a:rPr>
              <a:t>студентов</a:t>
            </a:r>
            <a:r>
              <a:rPr lang="ru-RU" dirty="0">
                <a:latin typeface="Akrobat" pitchFamily="2" charset="0"/>
              </a:rPr>
              <a:t>.</a:t>
            </a:r>
          </a:p>
          <a:p>
            <a:pPr algn="just"/>
            <a:endParaRPr lang="ru-RU" dirty="0">
              <a:latin typeface="Akrobat" pitchFamily="2" charset="0"/>
            </a:endParaRPr>
          </a:p>
          <a:p>
            <a:pPr algn="just"/>
            <a:r>
              <a:rPr lang="ru-RU" dirty="0">
                <a:latin typeface="Akrobat" pitchFamily="2" charset="0"/>
              </a:rPr>
              <a:t>В </a:t>
            </a:r>
            <a:r>
              <a:rPr lang="ru-RU" b="1" dirty="0">
                <a:latin typeface="Akrobat ExtraBold" pitchFamily="2" charset="0"/>
              </a:rPr>
              <a:t>2024-2025 уч. году </a:t>
            </a:r>
            <a:r>
              <a:rPr lang="ru-RU" dirty="0">
                <a:latin typeface="Akrobat ExtraBold" pitchFamily="2" charset="0"/>
              </a:rPr>
              <a:t>с доступом к преподаванию для ППС</a:t>
            </a:r>
            <a:r>
              <a:rPr lang="ru-RU" b="1" dirty="0">
                <a:latin typeface="Akrobat ExtraBold" pitchFamily="2" charset="0"/>
              </a:rPr>
              <a:t>:</a:t>
            </a:r>
            <a:endParaRPr lang="ru-RU" dirty="0">
              <a:latin typeface="Akrobat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Akrobat" pitchFamily="2" charset="0"/>
              </a:rPr>
              <a:t>Computer Forensics Analyst</a:t>
            </a:r>
            <a:r>
              <a:rPr lang="en" dirty="0">
                <a:latin typeface="Akrobat" pitchFamily="2" charset="0"/>
              </a:rPr>
              <a:t>»</a:t>
            </a:r>
            <a:r>
              <a:rPr lang="kk-KZ" dirty="0"/>
              <a:t> - 15 </a:t>
            </a:r>
            <a:r>
              <a:rPr lang="kk-KZ" dirty="0" err="1"/>
              <a:t>чел</a:t>
            </a:r>
            <a:r>
              <a:rPr lang="en" dirty="0">
                <a:latin typeface="Akrobat" pitchFamily="2" charset="0"/>
              </a:rPr>
              <a:t>, «</a:t>
            </a:r>
            <a:r>
              <a:rPr lang="en-US" dirty="0">
                <a:latin typeface="Akrobat" pitchFamily="2" charset="0"/>
              </a:rPr>
              <a:t>Malware Analyst</a:t>
            </a:r>
            <a:r>
              <a:rPr lang="en" dirty="0">
                <a:latin typeface="Akrobat" pitchFamily="2" charset="0"/>
              </a:rPr>
              <a:t>»</a:t>
            </a:r>
            <a:r>
              <a:rPr lang="kk-KZ" dirty="0"/>
              <a:t> - 12 </a:t>
            </a:r>
            <a:r>
              <a:rPr lang="kk-KZ" dirty="0" err="1"/>
              <a:t>человек</a:t>
            </a:r>
            <a:r>
              <a:rPr lang="en" dirty="0">
                <a:latin typeface="Akrobat" pitchFamily="2" charset="0"/>
              </a:rPr>
              <a:t>, «</a:t>
            </a:r>
            <a:r>
              <a:rPr lang="en-US" dirty="0">
                <a:latin typeface="Akrobat" pitchFamily="2" charset="0"/>
              </a:rPr>
              <a:t>Cyber Threat Analyst</a:t>
            </a:r>
            <a:r>
              <a:rPr lang="en" dirty="0">
                <a:latin typeface="Akrobat" pitchFamily="2" charset="0"/>
              </a:rPr>
              <a:t>»</a:t>
            </a:r>
            <a:r>
              <a:rPr lang="kk-KZ" dirty="0"/>
              <a:t> - 13 </a:t>
            </a:r>
            <a:r>
              <a:rPr lang="kk-KZ" dirty="0" err="1"/>
              <a:t>человек</a:t>
            </a:r>
            <a:r>
              <a:rPr lang="en" dirty="0">
                <a:latin typeface="Akrobat" pitchFamily="2" charset="0"/>
              </a:rPr>
              <a:t>, «</a:t>
            </a:r>
            <a:r>
              <a:rPr lang="en-US" dirty="0">
                <a:latin typeface="Akrobat" pitchFamily="2" charset="0"/>
              </a:rPr>
              <a:t>Ethical hacker</a:t>
            </a:r>
            <a:r>
              <a:rPr lang="en" dirty="0">
                <a:latin typeface="Akrobat" pitchFamily="2" charset="0"/>
              </a:rPr>
              <a:t>»</a:t>
            </a:r>
            <a:r>
              <a:rPr lang="kk-KZ" dirty="0"/>
              <a:t> ППС АИТУ – </a:t>
            </a:r>
            <a:r>
              <a:rPr lang="kk-KZ" b="1" dirty="0"/>
              <a:t>12</a:t>
            </a:r>
            <a:r>
              <a:rPr lang="en-US" dirty="0">
                <a:latin typeface="Akrobat" pitchFamily="2" charset="0"/>
              </a:rPr>
              <a:t> </a:t>
            </a:r>
            <a:r>
              <a:rPr lang="kk-KZ" dirty="0" err="1"/>
              <a:t>человек</a:t>
            </a:r>
            <a:r>
              <a:rPr lang="ru-RU" dirty="0"/>
              <a:t>.</a:t>
            </a:r>
            <a:endParaRPr lang="ru-RU" dirty="0">
              <a:latin typeface="Akrobat" pitchFamily="2" charset="0"/>
            </a:endParaRPr>
          </a:p>
        </p:txBody>
      </p:sp>
      <p:pic>
        <p:nvPicPr>
          <p:cNvPr id="6" name="Рисунок 5" descr="Изображение выглядит как текст, чек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50D1F227-33FA-7882-BF3E-A512B7BBC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38" y="3922719"/>
            <a:ext cx="1861433" cy="25853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Изображение выглядит как текст, снимок экрана, Шрифт, чек&#10;&#10;Автоматически созданное описание">
            <a:extLst>
              <a:ext uri="{FF2B5EF4-FFF2-40B4-BE49-F238E27FC236}">
                <a16:creationId xmlns:a16="http://schemas.microsoft.com/office/drawing/2014/main" id="{37C41A9F-7046-F578-6414-8B8B1E063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507" y="3922720"/>
            <a:ext cx="1861432" cy="2585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Изображение выглядит как текст, снимок экран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CF3D144-38D5-929D-2D10-E086620F2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1" y="1552268"/>
            <a:ext cx="3308473" cy="21986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32E1C75-9C3A-FFCF-A674-236BF708DD6F}"/>
              </a:ext>
            </a:extLst>
          </p:cNvPr>
          <p:cNvSpPr txBox="1">
            <a:spLocks/>
          </p:cNvSpPr>
          <p:nvPr/>
        </p:nvSpPr>
        <p:spPr>
          <a:xfrm>
            <a:off x="838200" y="471539"/>
            <a:ext cx="10515600" cy="35432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krobat SemiBold" pitchFamily="2" charset="0"/>
              </a:rPr>
              <a:t>ЭТАПЫ РЕАЛИЗАЦИИ ПРОГРАММ</a:t>
            </a:r>
            <a:r>
              <a:rPr lang="en-US" sz="2000" b="1" dirty="0">
                <a:latin typeface="Akrobat SemiBold" pitchFamily="2" charset="0"/>
              </a:rPr>
              <a:t> </a:t>
            </a:r>
            <a:r>
              <a:rPr lang="ru-RU" sz="2000" b="1" dirty="0">
                <a:latin typeface="Akrobat SemiBold" pitchFamily="2" charset="0"/>
              </a:rPr>
              <a:t>МИКРОКВАЛИФИКАЦИЙ </a:t>
            </a:r>
            <a:r>
              <a:rPr lang="en-US" sz="2000" b="1" dirty="0">
                <a:solidFill>
                  <a:srgbClr val="4666F6"/>
                </a:solidFill>
                <a:latin typeface="Akrobat SemiBold" pitchFamily="2" charset="0"/>
              </a:rPr>
              <a:t>ASTANA IT UNIVERSITY </a:t>
            </a:r>
            <a:endParaRPr lang="ru-RU" sz="2000" b="1" dirty="0">
              <a:solidFill>
                <a:srgbClr val="4666F6"/>
              </a:solidFill>
              <a:latin typeface="Akrobat SemiBold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65DF45-38B6-9754-AC2D-8767B70429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A94951A-DF2B-48EC-AF07-70072FC1B9E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8B8A4-3870-83A6-E58C-F932FAD6B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6" y="421211"/>
            <a:ext cx="786384" cy="404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3B3B4D-6CCB-4630-BF53-96674A49B7A4}"/>
              </a:ext>
            </a:extLst>
          </p:cNvPr>
          <p:cNvSpPr txBox="1"/>
          <p:nvPr/>
        </p:nvSpPr>
        <p:spPr>
          <a:xfrm>
            <a:off x="371000" y="2828835"/>
            <a:ext cx="5725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В </a:t>
            </a:r>
            <a:r>
              <a:rPr lang="en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AITU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на официальном информационном портале университета ведется реестр образовательных программ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krobat" pitchFamily="2" charset="0"/>
              </a:rPr>
              <a:t>микроквалификаций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 на трех языках (казахском, русском и английском). </a:t>
            </a:r>
          </a:p>
          <a:p>
            <a:pPr algn="just"/>
            <a:endParaRPr lang="ru-RU" dirty="0">
              <a:solidFill>
                <a:srgbClr val="000000"/>
              </a:solidFill>
              <a:latin typeface="Akrobat" pitchFamily="2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krobat" pitchFamily="2" charset="0"/>
              </a:rPr>
              <a:t>Также ведется журнал выданных свидетельств с возможностью верификации данных на сайте </a:t>
            </a:r>
            <a:r>
              <a:rPr lang="en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AITU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.</a:t>
            </a:r>
            <a:endParaRPr lang="ru-RU" dirty="0">
              <a:latin typeface="Akrobat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32E1C75-9C3A-FFCF-A674-236BF708DD6F}"/>
              </a:ext>
            </a:extLst>
          </p:cNvPr>
          <p:cNvSpPr txBox="1">
            <a:spLocks/>
          </p:cNvSpPr>
          <p:nvPr/>
        </p:nvSpPr>
        <p:spPr>
          <a:xfrm>
            <a:off x="838200" y="471539"/>
            <a:ext cx="10515600" cy="35432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krobat SemiBold" pitchFamily="2" charset="0"/>
              </a:rPr>
              <a:t>РЕЕСТР ПРОГРАММ</a:t>
            </a:r>
            <a:r>
              <a:rPr lang="en-US" sz="2000" b="1" dirty="0">
                <a:latin typeface="Akrobat SemiBold" pitchFamily="2" charset="0"/>
              </a:rPr>
              <a:t> </a:t>
            </a:r>
            <a:r>
              <a:rPr lang="ru-RU" sz="2000" b="1" dirty="0">
                <a:latin typeface="Akrobat SemiBold" pitchFamily="2" charset="0"/>
              </a:rPr>
              <a:t>МИКРОКВАЛИФИКАЦИЙ </a:t>
            </a:r>
            <a:r>
              <a:rPr lang="en-US" sz="2000" b="1" dirty="0">
                <a:solidFill>
                  <a:srgbClr val="4666F6"/>
                </a:solidFill>
                <a:latin typeface="Akrobat SemiBold" pitchFamily="2" charset="0"/>
              </a:rPr>
              <a:t>ASTANA IT UNIVERSITY </a:t>
            </a:r>
            <a:endParaRPr lang="ru-RU" sz="2000" b="1" dirty="0">
              <a:solidFill>
                <a:srgbClr val="4666F6"/>
              </a:solidFill>
              <a:latin typeface="Akrobat SemiBold" pitchFamily="2" charset="0"/>
            </a:endParaRPr>
          </a:p>
        </p:txBody>
      </p:sp>
      <p:pic>
        <p:nvPicPr>
          <p:cNvPr id="4" name="Рисунок 3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82BC7FE6-871C-25E5-3A59-84A097A1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92" y="1225296"/>
            <a:ext cx="5148624" cy="5084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C0142C-B989-8E27-E03C-F092DAD75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2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E914-F38E-9873-B983-4F12BD05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3E1FF888-24F4-8C90-0045-BF4D362BAB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10E37-C713-4286-803F-B4896090B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6" y="421211"/>
            <a:ext cx="786384" cy="404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12FB3A-04BA-C8AF-344D-47E41F473114}"/>
              </a:ext>
            </a:extLst>
          </p:cNvPr>
          <p:cNvSpPr txBox="1"/>
          <p:nvPr/>
        </p:nvSpPr>
        <p:spPr>
          <a:xfrm>
            <a:off x="371000" y="1534872"/>
            <a:ext cx="572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Корпоративные университеты и программы переподготовки сотрудников.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krobat" pitchFamily="2" charset="0"/>
              </a:rPr>
              <a:t>Интеграция в ОП университета и трансфер кредитов.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krobat" pitchFamily="2" charset="0"/>
              </a:rPr>
              <a:t>Необходима валидация результатов обучения. </a:t>
            </a:r>
            <a:r>
              <a:rPr lang="ru-RU" dirty="0">
                <a:latin typeface="Akrobat" pitchFamily="2" charset="0"/>
              </a:rPr>
              <a:t>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894E17D-EE36-8241-DFB4-EA68D8FE4D07}"/>
              </a:ext>
            </a:extLst>
          </p:cNvPr>
          <p:cNvSpPr txBox="1">
            <a:spLocks/>
          </p:cNvSpPr>
          <p:nvPr/>
        </p:nvSpPr>
        <p:spPr>
          <a:xfrm>
            <a:off x="838200" y="471539"/>
            <a:ext cx="10515600" cy="35432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krobat SemiBold" pitchFamily="2" charset="0"/>
              </a:rPr>
              <a:t>ОСНОВНЫЕ ФАКТОРЫ И ВЫВОДЫ</a:t>
            </a:r>
            <a:endParaRPr lang="ru-RU" sz="2000" b="1" dirty="0">
              <a:solidFill>
                <a:srgbClr val="4666F6"/>
              </a:solidFill>
              <a:latin typeface="Akrobat SemiBold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ABFAEF-858E-6EB1-8079-84FB2DDA18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A28DCE-BBF4-6B4B-12FA-AD3A90BABB7F}"/>
              </a:ext>
            </a:extLst>
          </p:cNvPr>
          <p:cNvSpPr txBox="1"/>
          <p:nvPr/>
        </p:nvSpPr>
        <p:spPr>
          <a:xfrm>
            <a:off x="5267928" y="3429000"/>
            <a:ext cx="5725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Низкая популярность, непонимание рынка.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Akrobat" pitchFamily="2" charset="0"/>
              </a:rPr>
              <a:t>Не достаточно сформированы стандарты и правила.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krobat" pitchFamily="2" charset="0"/>
              </a:rPr>
              <a:t>ОП ОВПО могут не поспевать за требованиями рынка к </a:t>
            </a:r>
            <a:r>
              <a:rPr lang="ru-RU" dirty="0" err="1">
                <a:solidFill>
                  <a:srgbClr val="000000"/>
                </a:solidFill>
                <a:latin typeface="Akrobat" pitchFamily="2" charset="0"/>
              </a:rPr>
              <a:t>микроквалификациям</a:t>
            </a:r>
            <a:r>
              <a:rPr lang="ru-RU" dirty="0">
                <a:solidFill>
                  <a:srgbClr val="000000"/>
                </a:solidFill>
                <a:latin typeface="Akrobat" pitchFamily="2" charset="0"/>
              </a:rPr>
              <a:t>.</a:t>
            </a:r>
            <a:r>
              <a:rPr lang="ru-RU" dirty="0">
                <a:latin typeface="Akrobat" pitchFamily="2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krobat" pitchFamily="2" charset="0"/>
              </a:rPr>
              <a:t>Правила аккредитаций и определение границ ОП (20% изменения в аккредитованных ОП).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Akrob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8FADD93-EDCF-47F8-A862-CCA5BC73DD0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4828842" y="711506"/>
            <a:ext cx="2110811" cy="1634466"/>
          </a:xfrm>
          <a:prstGeom prst="homePlate">
            <a:avLst>
              <a:gd name="adj" fmla="val 22381"/>
            </a:avLst>
          </a:prstGeom>
          <a:solidFill>
            <a:srgbClr val="466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455" y="1016254"/>
            <a:ext cx="1389584" cy="7150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0E5C7-0B7C-48E5-A58A-ABC12DA04F63}"/>
              </a:ext>
            </a:extLst>
          </p:cNvPr>
          <p:cNvSpPr txBox="1"/>
          <p:nvPr/>
        </p:nvSpPr>
        <p:spPr>
          <a:xfrm>
            <a:off x="905190" y="3774859"/>
            <a:ext cx="10381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3600" b="1" dirty="0">
                <a:solidFill>
                  <a:srgbClr val="4666F5"/>
                </a:solidFill>
                <a:latin typeface="Akrobat Black" panose="00000A00000000000000" pitchFamily="50" charset="-52"/>
              </a:rPr>
              <a:t>СПАСИБО ЗА ВНИМАНИЕ!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7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C8285493E72F4EB01352363875C973" ma:contentTypeVersion="18" ma:contentTypeDescription="Создание документа." ma:contentTypeScope="" ma:versionID="1dcb6d14ca8cecb6ac12b15ea1635279">
  <xsd:schema xmlns:xsd="http://www.w3.org/2001/XMLSchema" xmlns:xs="http://www.w3.org/2001/XMLSchema" xmlns:p="http://schemas.microsoft.com/office/2006/metadata/properties" xmlns:ns2="29a6dfec-02c1-49a5-a003-438a14a503cc" xmlns:ns3="c1a29a4c-f866-41ee-a94d-bd7e69f4f3dd" targetNamespace="http://schemas.microsoft.com/office/2006/metadata/properties" ma:root="true" ma:fieldsID="17b568688ed0399588a255793ef8ac92" ns2:_="" ns3:_="">
    <xsd:import namespace="29a6dfec-02c1-49a5-a003-438a14a503cc"/>
    <xsd:import namespace="c1a29a4c-f866-41ee-a94d-bd7e69f4f3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6dfec-02c1-49a5-a003-438a14a503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9f5e9ec2-0d98-4d37-bbee-5723fa4fee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29a4c-f866-41ee-a94d-bd7e69f4f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9aebac-e99e-40a1-a52f-38fc49c50b93}" ma:internalName="TaxCatchAll" ma:showField="CatchAllData" ma:web="c1a29a4c-f866-41ee-a94d-bd7e69f4f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a6dfec-02c1-49a5-a003-438a14a503cc">
      <Terms xmlns="http://schemas.microsoft.com/office/infopath/2007/PartnerControls"/>
    </lcf76f155ced4ddcb4097134ff3c332f>
    <TaxCatchAll xmlns="c1a29a4c-f866-41ee-a94d-bd7e69f4f3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9361A3-FE10-4CF2-A9BF-AC492D49FC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6dfec-02c1-49a5-a003-438a14a503cc"/>
    <ds:schemaRef ds:uri="c1a29a4c-f866-41ee-a94d-bd7e69f4f3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70AA43-C384-42BA-94B6-F4115EDAB9E7}">
  <ds:schemaRefs>
    <ds:schemaRef ds:uri="http://schemas.microsoft.com/office/2006/metadata/properties"/>
    <ds:schemaRef ds:uri="http://schemas.microsoft.com/office/infopath/2007/PartnerControls"/>
    <ds:schemaRef ds:uri="29a6dfec-02c1-49a5-a003-438a14a503cc"/>
    <ds:schemaRef ds:uri="c1a29a4c-f866-41ee-a94d-bd7e69f4f3dd"/>
  </ds:schemaRefs>
</ds:datastoreItem>
</file>

<file path=customXml/itemProps3.xml><?xml version="1.0" encoding="utf-8"?>
<ds:datastoreItem xmlns:ds="http://schemas.openxmlformats.org/officeDocument/2006/customXml" ds:itemID="{334B4A2B-F784-475F-82EA-274C7B56A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549</Words>
  <Application>Microsoft Office PowerPoint</Application>
  <PresentationFormat>Кең экран</PresentationFormat>
  <Paragraphs>114</Paragraphs>
  <Slides>8</Slides>
  <Notes>7</Notes>
  <HiddenSlides>0</HiddenSlides>
  <MMClips>0</MMClips>
  <ScaleCrop>false</ScaleCrop>
  <HeadingPairs>
    <vt:vector size="6" baseType="variant">
      <vt:variant>
        <vt:lpstr>Қолданылған қаріптер</vt:lpstr>
      </vt:variant>
      <vt:variant>
        <vt:i4>9</vt:i4>
      </vt:variant>
      <vt:variant>
        <vt:lpstr>Тақырып</vt:lpstr>
      </vt:variant>
      <vt:variant>
        <vt:i4>1</vt:i4>
      </vt:variant>
      <vt:variant>
        <vt:lpstr>Слайд тақырыптары</vt:lpstr>
      </vt:variant>
      <vt:variant>
        <vt:i4>8</vt:i4>
      </vt:variant>
    </vt:vector>
  </HeadingPairs>
  <TitlesOfParts>
    <vt:vector size="18" baseType="lpstr">
      <vt:lpstr>Akrobat</vt:lpstr>
      <vt:lpstr>Akrobat Black</vt:lpstr>
      <vt:lpstr>Akrobat Bold</vt:lpstr>
      <vt:lpstr>Akrobat ExtraBold</vt:lpstr>
      <vt:lpstr>Akrobat Light</vt:lpstr>
      <vt:lpstr>Akrobat SemiBold</vt:lpstr>
      <vt:lpstr>Arial</vt:lpstr>
      <vt:lpstr>Calibri</vt:lpstr>
      <vt:lpstr>Calibri Light</vt:lpstr>
      <vt:lpstr>Тема Office</vt:lpstr>
      <vt:lpstr>PowerPoint презентациясы</vt:lpstr>
      <vt:lpstr>ПРОГРАММЫ МИКРОКВАЛИФИКАЦИЙ ASTANA IT UNIVERSITY </vt:lpstr>
      <vt:lpstr>ПРОГРАММЫ МИКРОКВАЛИФИКАЦИЙ ASTANA IT UNIVERSITY </vt:lpstr>
      <vt:lpstr>ПРОГРАММЫ МИКРОКВАЛИФИКАЦИЙ ASTANA IT UNIVERSITY </vt:lpstr>
      <vt:lpstr>PowerPoint презентациясы</vt:lpstr>
      <vt:lpstr>PowerPoint презентациясы</vt:lpstr>
      <vt:lpstr>PowerPoint презентациясы</vt:lpstr>
      <vt:lpstr>PowerPoint презентациясы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МИКРОКВАЛИФИКАЦИЙ ASTANA IT UNIVERSITY</dc:title>
  <dc:creator>Dilara Abzhanova</dc:creator>
  <cp:lastModifiedBy>Bolatzhan Kumalakov</cp:lastModifiedBy>
  <cp:revision>22</cp:revision>
  <dcterms:created xsi:type="dcterms:W3CDTF">2023-05-30T03:20:03Z</dcterms:created>
  <dcterms:modified xsi:type="dcterms:W3CDTF">2025-02-19T12:51:44Z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0x010100EDC8285493E72F4EB01352363875C973</vt:lpwstr>
  </property>
</Properties>
</file>